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  <a:srgbClr val="FDF6F5"/>
    <a:srgbClr val="F2CE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3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6669-A400-4AAC-A190-0BDF88B53F6B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2078C-6B1C-4D25-BF6D-C062C865B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9892D-1775-4590-A8CE-94CFE32D9071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E368-6F06-4E5D-B3F2-3AC6F154F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643D7-A84A-4ED8-A93A-A9E59B77C2B7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6FB6-26F7-4F1B-991F-675969FCB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431B2-38D9-4A5B-8E43-F9EF3C11EE41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B0920-E0D0-40E9-83A0-6D6742C86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55DC5-9EDE-4C33-87E2-B52CE860C683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7175-EB0A-4F08-A07D-A0DA62801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71C87-AE77-4D15-AC6D-12790D2E8736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68E8-7D9D-45CD-8994-EF2A729C3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2EA0-07C0-47DE-B727-D0565D438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834B7-33FC-4889-BC5D-6859C3B7AC14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3DAAD-A621-4CD2-A6A9-A7735FE3F65D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E7B4-6978-4B7E-BC42-626EE4878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03430-D11E-4E7B-A974-5345101280FC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F614-B3F7-4CF4-B037-247A6CD7D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DB91-96D1-4DF4-8BC9-31696DA867B1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2C4C-994A-41F5-AD42-EF25CAAC6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199C-256B-4769-8062-DD1F085F28CC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934F9-1C5B-4543-9349-DD96DF99D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5DC362-6869-481C-B791-B68C79EEFB21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B35262-C9C4-4328-8EC2-19F10EEC4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8" r:id="rId1"/>
    <p:sldLayoutId id="2147483947" r:id="rId2"/>
    <p:sldLayoutId id="2147483949" r:id="rId3"/>
    <p:sldLayoutId id="2147483946" r:id="rId4"/>
    <p:sldLayoutId id="2147483950" r:id="rId5"/>
    <p:sldLayoutId id="2147483945" r:id="rId6"/>
    <p:sldLayoutId id="2147483944" r:id="rId7"/>
    <p:sldLayoutId id="2147483943" r:id="rId8"/>
    <p:sldLayoutId id="2147483942" r:id="rId9"/>
    <p:sldLayoutId id="2147483941" r:id="rId10"/>
    <p:sldLayoutId id="2147483940" r:id="rId11"/>
  </p:sldLayoutIdLst>
  <p:transition spd="slow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lovemyplanet.com/media/cache/gallery1000/f/p/92/675245/16c0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8" y="5200650"/>
            <a:ext cx="3468687" cy="1296988"/>
          </a:xfrm>
          <a:prstGeom prst="rect">
            <a:avLst/>
          </a:prstGeom>
          <a:noFill/>
        </p:spPr>
      </p:pic>
      <p:pic>
        <p:nvPicPr>
          <p:cNvPr id="11268" name="Picture 4" descr="http://izhru2012.mifors.com/images/carusel_pic/IMG_80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288" y="3627438"/>
            <a:ext cx="2535237" cy="1700212"/>
          </a:xfrm>
          <a:prstGeom prst="rect">
            <a:avLst/>
          </a:prstGeom>
          <a:noFill/>
        </p:spPr>
      </p:pic>
      <p:pic>
        <p:nvPicPr>
          <p:cNvPr id="11270" name="Picture 6" descr="http://izhlife.ru/photo/840-50-1/74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5888" y="5048250"/>
            <a:ext cx="2365375" cy="1554163"/>
          </a:xfrm>
          <a:prstGeom prst="rect">
            <a:avLst/>
          </a:prstGeom>
          <a:noFill/>
        </p:spPr>
      </p:pic>
      <p:pic>
        <p:nvPicPr>
          <p:cNvPr id="11274" name="Picture 10" descr="http://sovetclub.ru/tim/17be83b8b520b6519d578eb8b0b7f9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7375" y="3627438"/>
            <a:ext cx="2225675" cy="1676400"/>
          </a:xfrm>
          <a:prstGeom prst="rect">
            <a:avLst/>
          </a:prstGeom>
          <a:noFill/>
        </p:spPr>
      </p:pic>
      <p:pic>
        <p:nvPicPr>
          <p:cNvPr id="10" name="Заголовок 9"/>
          <p:cNvPicPr>
            <a:picLocks noGrp="1" noChangeArrowheads="1"/>
          </p:cNvPicPr>
          <p:nvPr>
            <p:ph type="ctrTitle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30163" y="585788"/>
            <a:ext cx="9455151" cy="2743200"/>
          </a:xfrm>
        </p:spPr>
      </p:pic>
      <p:pic>
        <p:nvPicPr>
          <p:cNvPr id="11276" name="Picture 12" descr="http://www.izvestiaur.ru/upload/iblock/a83/10316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13500" y="5126038"/>
            <a:ext cx="2108200" cy="1420812"/>
          </a:xfrm>
          <a:prstGeom prst="rect">
            <a:avLst/>
          </a:prstGeom>
          <a:noFill/>
        </p:spPr>
      </p:pic>
      <p:pic>
        <p:nvPicPr>
          <p:cNvPr id="11278" name="Picture 14" descr="http://s00.yaplakal.com/pics/pics_preview/1/2/4/84842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53075" y="3627438"/>
            <a:ext cx="1712913" cy="1676400"/>
          </a:xfrm>
          <a:prstGeom prst="rect">
            <a:avLst/>
          </a:prstGeom>
          <a:noFill/>
        </p:spPr>
      </p:pic>
      <p:pic>
        <p:nvPicPr>
          <p:cNvPr id="11266" name="Picture 2" descr="http://nesiditsa.ru/wp-content/uploads/2012/07/Izhik-640x90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80300" y="3627438"/>
            <a:ext cx="1285875" cy="1792287"/>
          </a:xfrm>
          <a:prstGeom prst="rect">
            <a:avLst/>
          </a:prstGeom>
          <a:noFill/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310063" y="34432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31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285750"/>
            <a:ext cx="8543925" cy="6143625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400" i="1" dirty="0" smtClean="0">
              <a:solidFill>
                <a:srgbClr val="FFFF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200" i="1" dirty="0" smtClean="0">
              <a:solidFill>
                <a:srgbClr val="FFFF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800" i="1" dirty="0" smtClean="0">
                <a:solidFill>
                  <a:srgbClr val="FFFF00"/>
                </a:solidFill>
              </a:rPr>
              <a:t> 7</a:t>
            </a:r>
            <a:r>
              <a:rPr lang="ru-RU" sz="19200" i="1" dirty="0" smtClean="0">
                <a:solidFill>
                  <a:srgbClr val="FFFF00"/>
                </a:solidFill>
              </a:rPr>
              <a:t> легенда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i="1" dirty="0" smtClean="0">
                <a:solidFill>
                  <a:srgbClr val="FFFF00"/>
                </a:solidFill>
              </a:rPr>
              <a:t>« Удмуртский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i="1" dirty="0" smtClean="0">
                <a:solidFill>
                  <a:srgbClr val="FFFF00"/>
                </a:solidFill>
              </a:rPr>
              <a:t> университет »</a:t>
            </a:r>
            <a:endParaRPr lang="ru-RU" sz="2700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700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i="1" dirty="0" smtClean="0"/>
              <a:t>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i="1" dirty="0" smtClean="0"/>
              <a:t>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i="1" dirty="0" smtClean="0"/>
              <a:t>           Когда-то на месте 1-го корпуса </a:t>
            </a:r>
            <a:r>
              <a:rPr lang="ru-RU" sz="7200" i="1" dirty="0" err="1" smtClean="0"/>
              <a:t>УдГУ</a:t>
            </a:r>
            <a:r>
              <a:rPr lang="ru-RU" sz="7200" i="1" dirty="0" smtClean="0"/>
              <a:t>, Ледового дворца "</a:t>
            </a:r>
            <a:r>
              <a:rPr lang="ru-RU" sz="7200" i="1" dirty="0" err="1" smtClean="0"/>
              <a:t>Ижсталь</a:t>
            </a:r>
            <a:r>
              <a:rPr lang="ru-RU" sz="7200" i="1" dirty="0" smtClean="0"/>
              <a:t>" и стадиона "Зенит" располагалось Троицкое кладбище. Было это давно.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i="1" dirty="0" smtClean="0"/>
              <a:t>           А в 1932 г. кладбище "закрыли", причем весьма варварским способом: площадку разровняли, а на этом месте построили здания университета, республиканский стадион, Ледовый дворец.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i="1" dirty="0" smtClean="0"/>
              <a:t>        Говорят, что в кассах, расположенных в подвале здания ледового дворца, нередко встречают призраков. Может, поэтому наша хоккейная команда побеждает не так часто, как хотелось бы? Да и студенты, которые занимаются в 1 корпусе университета, называют его между собой «невезучим». </a:t>
            </a:r>
            <a:endParaRPr lang="ru-RU" sz="7200" dirty="0"/>
          </a:p>
        </p:txBody>
      </p:sp>
      <p:pic>
        <p:nvPicPr>
          <p:cNvPr id="143366" name="Picture 6" descr="http://80let.udsu.ru/img/14762/1476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8"/>
            <a:ext cx="3643313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8" name="Picture 8" descr="http://vizhevske.ru/uploads/images/00/00/28/2012/03/14/cc28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 flipV="1">
            <a:off x="5214938" y="1928813"/>
            <a:ext cx="3675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3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357188"/>
            <a:ext cx="8186737" cy="5929312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    </a:t>
            </a:r>
            <a:r>
              <a:rPr lang="ru-RU" sz="72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7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Свои собственные страшилки и мистические места есть в каждом городе. Ижевск - не исключение. Мистических, заколдованных и зачарованных мест в нашем городе предостаточно. Но есть и волшебные места.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Где в Ижевске можно загадать желание?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700" b="1" i="1" dirty="0" smtClean="0">
                <a:solidFill>
                  <a:srgbClr val="FF0000"/>
                </a:solidFill>
              </a:rPr>
              <a:t>    </a:t>
            </a:r>
            <a:endParaRPr lang="ru-RU" sz="19200" b="1" i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dirty="0" smtClean="0">
                <a:solidFill>
                  <a:srgbClr val="FF0000"/>
                </a:solidFill>
              </a:rPr>
              <a:t> Памятник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dirty="0" smtClean="0">
                <a:solidFill>
                  <a:srgbClr val="FF0000"/>
                </a:solidFill>
              </a:rPr>
              <a:t>       лосю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i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00" i="1" dirty="0" smtClean="0">
                <a:solidFill>
                  <a:srgbClr val="7030A0"/>
                </a:solidFill>
              </a:rPr>
              <a:t>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i="1" dirty="0" smtClean="0">
                <a:solidFill>
                  <a:srgbClr val="7030A0"/>
                </a:solidFill>
              </a:rPr>
              <a:t>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i="1" dirty="0" smtClean="0">
                <a:solidFill>
                  <a:srgbClr val="7030A0"/>
                </a:solidFill>
              </a:rPr>
              <a:t>              </a:t>
            </a: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Если приехать сюда в день бракосочетания, то будущая семейная жизнь будет долгой и счастливой. </a:t>
            </a:r>
            <a:b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Где: 7 км </a:t>
            </a:r>
            <a:r>
              <a:rPr lang="ru-RU" sz="8000" b="1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Якшур-Бодьинского</a:t>
            </a: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тракта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4389" name="Picture 5" descr="http://mestoprozhivaniya.ru/uploads/images/2015/06/ijevskiy-l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85938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sx="102000" sy="102000" algn="ctr" rotWithShape="0">
              <a:srgbClr val="7F7F7F"/>
            </a:outerShdw>
          </a:effectLst>
        </p:spPr>
      </p:pic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84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357188"/>
            <a:ext cx="8186737" cy="6000750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    </a:t>
            </a:r>
            <a:r>
              <a:rPr lang="ru-RU" sz="72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300" b="1" i="1" dirty="0" smtClean="0">
                <a:solidFill>
                  <a:srgbClr val="FF0000"/>
                </a:solidFill>
              </a:rPr>
              <a:t> </a:t>
            </a:r>
            <a:r>
              <a:rPr lang="ru-RU" sz="19200" b="1" i="1" dirty="0" smtClean="0">
                <a:solidFill>
                  <a:srgbClr val="FF0000"/>
                </a:solidFill>
              </a:rPr>
              <a:t>Монумент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dirty="0" smtClean="0">
                <a:solidFill>
                  <a:srgbClr val="FF0000"/>
                </a:solidFill>
              </a:rPr>
              <a:t>«Дружбы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dirty="0" smtClean="0">
                <a:solidFill>
                  <a:srgbClr val="FF0000"/>
                </a:solidFill>
              </a:rPr>
              <a:t>  народов»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i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00" i="1" dirty="0" smtClean="0">
                <a:solidFill>
                  <a:srgbClr val="7030A0"/>
                </a:solidFill>
              </a:rPr>
              <a:t>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</a:t>
            </a: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Если сюда прийти перед принятием важного решения и, стоя лицом к монументу и пруду трижды мысленно повторить свой вопрос, то через некоторое время появится понимание, как поступить. </a:t>
            </a:r>
            <a:b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Где: набережная Ижевского пруда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i="1" dirty="0" smtClean="0">
                <a:solidFill>
                  <a:srgbClr val="7030A0"/>
                </a:solidFill>
              </a:rPr>
              <a:t>            </a:t>
            </a:r>
            <a:endParaRPr lang="ru-RU" sz="80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7700" name="Picture 4" descr="http://cs9833.vk.me/u11876945/107661865/x_32fbe9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642938"/>
            <a:ext cx="44005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sx="100999" sy="100999" algn="ctr" rotWithShape="0">
              <a:srgbClr val="7F7F7F"/>
            </a:outerShdw>
          </a:effectLst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7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357188"/>
            <a:ext cx="8186737" cy="6000750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    </a:t>
            </a:r>
            <a:r>
              <a:rPr lang="ru-RU" sz="72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300" b="1" i="1" dirty="0" smtClean="0">
                <a:solidFill>
                  <a:srgbClr val="FF0000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dirty="0" smtClean="0">
                <a:solidFill>
                  <a:srgbClr val="FF0000"/>
                </a:solidFill>
              </a:rPr>
              <a:t>Памятник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dirty="0" smtClean="0">
                <a:solidFill>
                  <a:srgbClr val="FF0000"/>
                </a:solidFill>
              </a:rPr>
              <a:t> пельменю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i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00" i="1" dirty="0" smtClean="0">
                <a:solidFill>
                  <a:srgbClr val="7030A0"/>
                </a:solidFill>
              </a:rPr>
              <a:t>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      </a:t>
            </a: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Если обнять вилку, на  которую насажен пельмень, и посидеть на  скамейке рядом с памятником, то жизнь будет сытой и благополучной.</a:t>
            </a:r>
            <a:b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Где: ул.  Краева; кафе «</a:t>
            </a:r>
            <a:r>
              <a:rPr lang="ru-RU" sz="8000" b="1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Позимь</a:t>
            </a: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»</a:t>
            </a:r>
            <a:r>
              <a:rPr lang="ru-RU" sz="6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sz="6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ru-RU" sz="62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i="1" dirty="0" smtClean="0">
                <a:solidFill>
                  <a:srgbClr val="7030A0"/>
                </a:solidFill>
              </a:rPr>
              <a:t>            </a:t>
            </a:r>
            <a:endParaRPr lang="ru-RU" sz="80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8722" name="Picture 2" descr="http://photo2.ask.fm/429/540/665/-469996977-1sg2r7a-i40ggksqdl8adqk/preview/4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571500"/>
            <a:ext cx="4286250" cy="3232150"/>
          </a:xfrm>
          <a:prstGeom prst="rect">
            <a:avLst/>
          </a:prstGeom>
          <a:noFill/>
          <a:effectLst>
            <a:outerShdw blurRad="50800" dist="50800" dir="5400000" sx="103000" sy="103000" algn="ctr" rotWithShape="0">
              <a:schemeClr val="tx1">
                <a:lumMod val="65000"/>
              </a:schemeClr>
            </a:outerShdw>
          </a:effectLst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6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357188"/>
            <a:ext cx="8186737" cy="6000750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    </a:t>
            </a:r>
            <a:r>
              <a:rPr lang="ru-RU" sz="72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300" b="1" i="1" dirty="0" smtClean="0">
                <a:solidFill>
                  <a:srgbClr val="FF0000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dirty="0" smtClean="0">
                <a:solidFill>
                  <a:srgbClr val="FF0000"/>
                </a:solidFill>
              </a:rPr>
              <a:t>Памятник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dirty="0" smtClean="0">
                <a:solidFill>
                  <a:srgbClr val="FF0000"/>
                </a:solidFill>
              </a:rPr>
              <a:t> Звездочке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i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00" i="1" dirty="0" smtClean="0">
                <a:solidFill>
                  <a:srgbClr val="7030A0"/>
                </a:solidFill>
              </a:rPr>
              <a:t>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С Удмуртией связан космический полет собаки-космонавта Звездочки, которая последняя из собак побывала в космосе до человека. Благополучное приземление произошло на удмуртской земле за 18 дней до первого полета человека в космос.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Если погладить скульптуру собаки-космонавта по голове и загадать желание, связанное с семьей (например, отношения с близкими, здоровье детей и т.д.), то оно сбудется.</a:t>
            </a:r>
            <a:br>
              <a:rPr lang="ru-RU" sz="7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7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Где: сквер по ул. Молодежной</a:t>
            </a: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6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sz="6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ru-RU" sz="62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i="1" dirty="0" smtClean="0">
                <a:solidFill>
                  <a:srgbClr val="7030A0"/>
                </a:solidFill>
              </a:rPr>
              <a:t>            </a:t>
            </a:r>
            <a:endParaRPr lang="ru-RU" sz="80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9749" name="Picture 5" descr="d9e794_b78e76b8dd63447a8de5abd3f8b073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3738" y="620713"/>
            <a:ext cx="41830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sx="100999" sy="100999" algn="ctr" rotWithShape="0">
              <a:srgbClr val="A6A6A6"/>
            </a:outerShdw>
          </a:effectLst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6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357188"/>
            <a:ext cx="8186737" cy="6000750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    </a:t>
            </a:r>
            <a:r>
              <a:rPr lang="ru-RU" sz="72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300" b="1" i="1" dirty="0" smtClean="0">
                <a:solidFill>
                  <a:srgbClr val="FF0000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dirty="0" smtClean="0">
                <a:solidFill>
                  <a:srgbClr val="FF0000"/>
                </a:solidFill>
              </a:rPr>
              <a:t>Памятник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dirty="0" smtClean="0">
                <a:solidFill>
                  <a:srgbClr val="FF0000"/>
                </a:solidFill>
              </a:rPr>
              <a:t> Крокодилу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i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00" i="1" dirty="0" smtClean="0">
                <a:solidFill>
                  <a:srgbClr val="7030A0"/>
                </a:solidFill>
              </a:rPr>
              <a:t>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      </a:t>
            </a: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Если школьники, студенты и абитуриенты посидят рядом с памятником (можно даже у него на коленях) и попросят об успешной сдаче зачета или экзамена, то хорошие оценки им обеспечены.</a:t>
            </a:r>
            <a:b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Где: сквер на перекрестке ул.Советской и Коммунаров</a:t>
            </a:r>
            <a:b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6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sz="6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ru-RU" sz="62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i="1" dirty="0" smtClean="0">
                <a:solidFill>
                  <a:srgbClr val="7030A0"/>
                </a:solidFill>
              </a:rPr>
              <a:t>            </a:t>
            </a:r>
            <a:endParaRPr lang="ru-RU" sz="80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4"/>
          <a:srcRect l="2731" r="11258" b="-4651"/>
          <a:stretch>
            <a:fillRect/>
          </a:stretch>
        </p:blipFill>
        <p:spPr bwMode="auto">
          <a:xfrm>
            <a:off x="4071938" y="785813"/>
            <a:ext cx="45005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2000" sy="102000" algn="ctr" rotWithShape="0">
              <a:schemeClr val="tx1">
                <a:lumMod val="65000"/>
              </a:schemeClr>
            </a:outerShdw>
          </a:effectLst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07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2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357188"/>
            <a:ext cx="8186737" cy="6000750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    </a:t>
            </a:r>
            <a:r>
              <a:rPr lang="ru-RU" sz="72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300" b="1" i="1" dirty="0" smtClean="0">
                <a:solidFill>
                  <a:srgbClr val="FF0000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dirty="0" smtClean="0">
                <a:solidFill>
                  <a:srgbClr val="FF0000"/>
                </a:solidFill>
              </a:rPr>
              <a:t>    Памятник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dirty="0" smtClean="0">
                <a:solidFill>
                  <a:srgbClr val="FF0000"/>
                </a:solidFill>
              </a:rPr>
              <a:t>         Козе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i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00" i="1" dirty="0" smtClean="0">
                <a:solidFill>
                  <a:srgbClr val="7030A0"/>
                </a:solidFill>
              </a:rPr>
              <a:t>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    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</a:t>
            </a: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Чтобы в семье были мир и благополучие, козу нужно три раза погладить и подержать за рога.</a:t>
            </a:r>
            <a:b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Где: «Козий парк»</a:t>
            </a:r>
            <a:r>
              <a:rPr lang="en-US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район ул. Авангардная и пер. Парковый)</a:t>
            </a:r>
            <a:b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6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sz="6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ru-RU" sz="62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i="1" dirty="0" smtClean="0">
                <a:solidFill>
                  <a:srgbClr val="7030A0"/>
                </a:solidFill>
              </a:rPr>
              <a:t>            </a:t>
            </a:r>
            <a:endParaRPr lang="ru-RU" sz="80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1794" name="Picture 2" descr="http://goroduspeha.com/wp-content/uploads/2013/04/%D0%BF%D0%B0%D0%BC%D1%8F%D1%82%D0%BD%D0%B8%D0%BA-%D0%9A%D0%BE%D0%B7%D0%B5-%D0%98%D0%B6%D0%B5%D0%B2%D1%81%D0%BA_pamyatnik-Koze-Izhevs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620713"/>
            <a:ext cx="3000375" cy="4000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6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357188"/>
            <a:ext cx="8186737" cy="6000750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    </a:t>
            </a:r>
            <a:r>
              <a:rPr lang="ru-RU" sz="72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300" b="1" i="1" dirty="0" smtClean="0">
                <a:solidFill>
                  <a:srgbClr val="FF0000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dirty="0" smtClean="0">
                <a:solidFill>
                  <a:srgbClr val="FF0000"/>
                </a:solidFill>
              </a:rPr>
              <a:t>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dirty="0" smtClean="0">
                <a:solidFill>
                  <a:srgbClr val="FF0000"/>
                </a:solidFill>
              </a:rPr>
              <a:t>     </a:t>
            </a:r>
            <a:r>
              <a:rPr lang="ru-RU" sz="19200" b="1" i="1" dirty="0" err="1" smtClean="0">
                <a:solidFill>
                  <a:srgbClr val="FF0000"/>
                </a:solidFill>
              </a:rPr>
              <a:t>Ижик</a:t>
            </a:r>
            <a:endParaRPr lang="ru-RU" sz="19200" b="1" i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i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00" i="1" dirty="0" smtClean="0">
                <a:solidFill>
                  <a:srgbClr val="7030A0"/>
                </a:solidFill>
              </a:rPr>
              <a:t>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   </a:t>
            </a:r>
            <a:r>
              <a:rPr lang="ru-RU" sz="7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Горожане единогласно установили новые традиции, связанные с </a:t>
            </a:r>
            <a:r>
              <a:rPr lang="ru-RU" sz="7200" b="1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Ижиком</a:t>
            </a:r>
            <a:r>
              <a:rPr lang="ru-RU" sz="7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- прикоснуться на счастье и бросить на шляпу монетку - для достатка в семье;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- молодожены, например, если хотят, чтобы первенцем был мальчик, должны потрогать </a:t>
            </a:r>
            <a:r>
              <a:rPr lang="ru-RU" sz="7200" b="1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Ижика</a:t>
            </a:r>
            <a:r>
              <a:rPr lang="ru-RU" sz="7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за нос;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-  если потереть рукав кафтана, то будет собственная квартира.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Где: </a:t>
            </a:r>
            <a:r>
              <a:rPr lang="ru-RU" sz="7200" b="1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Ценральная</a:t>
            </a:r>
            <a:r>
              <a:rPr lang="ru-RU" sz="7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площадь города.</a:t>
            </a: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6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sz="6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ru-RU" sz="62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i="1" dirty="0" smtClean="0">
                <a:solidFill>
                  <a:srgbClr val="7030A0"/>
                </a:solidFill>
              </a:rPr>
              <a:t>            </a:t>
            </a:r>
            <a:endParaRPr lang="ru-RU" sz="80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2818" name="Picture 2" descr="http://cs540101.vk.me/c621931/v621931281/bd35/0dIUnKhdZY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500063"/>
            <a:ext cx="385445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357188"/>
            <a:ext cx="8186737" cy="6000750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    </a:t>
            </a:r>
            <a:r>
              <a:rPr lang="ru-RU" sz="72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300" b="1" i="1" dirty="0" smtClean="0">
                <a:solidFill>
                  <a:srgbClr val="FF0000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dirty="0" smtClean="0">
                <a:solidFill>
                  <a:srgbClr val="FF0000"/>
                </a:solidFill>
              </a:rPr>
              <a:t>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200" b="1" i="1" dirty="0" smtClean="0">
                <a:solidFill>
                  <a:srgbClr val="FF0000"/>
                </a:solidFill>
              </a:rPr>
              <a:t>     Спасибо за внимание!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i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900" i="1" dirty="0" smtClean="0">
                <a:solidFill>
                  <a:srgbClr val="7030A0"/>
                </a:solidFill>
              </a:rPr>
              <a:t>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sz="80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6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sz="6200" b="1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ru-RU" sz="62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900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i="1" dirty="0" smtClean="0">
                <a:solidFill>
                  <a:srgbClr val="7030A0"/>
                </a:solidFill>
              </a:rPr>
              <a:t>            </a:t>
            </a:r>
            <a:endParaRPr lang="ru-RU" sz="8000" b="1" i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mtClean="0">
                <a:ln>
                  <a:noFill/>
                </a:ln>
                <a:solidFill>
                  <a:srgbClr val="CC3300"/>
                </a:solidFill>
                <a:effectLst/>
                <a:latin typeface="Arial" charset="0"/>
              </a:rPr>
              <a:t>Рабочая группа</a:t>
            </a:r>
            <a:r>
              <a:rPr lang="ru-RU" smtClean="0">
                <a:ln>
                  <a:noFill/>
                </a:ln>
                <a:effectLst/>
                <a:latin typeface="Arial" charset="0"/>
              </a:rPr>
              <a:t> </a:t>
            </a:r>
          </a:p>
        </p:txBody>
      </p:sp>
      <p:sp>
        <p:nvSpPr>
          <p:cNvPr id="31746" name="Rectangle 5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6783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C3300"/>
                </a:solidFill>
                <a:latin typeface="Arial" charset="0"/>
              </a:rPr>
              <a:t>Куклина Мария 2 класс «Веснушки»</a:t>
            </a:r>
          </a:p>
          <a:p>
            <a:pPr eaLnBrk="1" hangingPunct="1"/>
            <a:r>
              <a:rPr lang="ru-RU" smtClean="0">
                <a:solidFill>
                  <a:srgbClr val="CC3300"/>
                </a:solidFill>
                <a:latin typeface="Arial" charset="0"/>
              </a:rPr>
              <a:t>Крамской Марк 2 класс «Веснушки»</a:t>
            </a:r>
          </a:p>
          <a:p>
            <a:pPr eaLnBrk="1" hangingPunct="1"/>
            <a:r>
              <a:rPr lang="ru-RU" smtClean="0">
                <a:solidFill>
                  <a:srgbClr val="CC3300"/>
                </a:solidFill>
                <a:latin typeface="Arial" charset="0"/>
              </a:rPr>
              <a:t>Старкова Ульяна 2 класс «Светлячки»</a:t>
            </a:r>
          </a:p>
          <a:p>
            <a:pPr eaLnBrk="1" hangingPunct="1"/>
            <a:r>
              <a:rPr lang="ru-RU" smtClean="0">
                <a:solidFill>
                  <a:srgbClr val="CC3300"/>
                </a:solidFill>
                <a:latin typeface="Arial" charset="0"/>
              </a:rPr>
              <a:t>Максименкова Мария 2 класс «Светлячки»</a:t>
            </a:r>
          </a:p>
          <a:p>
            <a:pPr eaLnBrk="1" hangingPunct="1"/>
            <a:r>
              <a:rPr lang="ru-RU" smtClean="0">
                <a:solidFill>
                  <a:srgbClr val="CC3300"/>
                </a:solidFill>
                <a:latin typeface="Arial" charset="0"/>
              </a:rPr>
              <a:t>Решетников Руслан 2 класс «Веснушки»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CC3300"/>
                </a:solidFill>
                <a:latin typeface="Arial" charset="0"/>
              </a:rPr>
              <a:t>Руководители группы: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CC3300"/>
                </a:solidFill>
                <a:latin typeface="Arial" charset="0"/>
              </a:rPr>
              <a:t>Таначева Татьяна Федоровна -классный руководитель 2 класса «Светлячки»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CC3300"/>
                </a:solidFill>
                <a:latin typeface="Arial" charset="0"/>
              </a:rPr>
              <a:t>Галлямова Ольга Николаевна -классный руководитель 2 класса «Веснушки»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4843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ln>
                  <a:noFill/>
                </a:ln>
                <a:effectLst/>
                <a:latin typeface="Arial" charset="0"/>
              </a:rPr>
              <a:t/>
            </a:r>
            <a:br>
              <a:rPr lang="ru-RU" sz="2400" b="1" smtClean="0">
                <a:ln>
                  <a:noFill/>
                </a:ln>
                <a:effectLst/>
                <a:latin typeface="Arial" charset="0"/>
              </a:rPr>
            </a:br>
            <a:r>
              <a:rPr lang="ru-RU" sz="2000" b="1" smtClean="0">
                <a:ln>
                  <a:noFill/>
                </a:ln>
                <a:effectLst/>
              </a:rPr>
              <a:t>Таинственных  мест, если верить легендам, в столице Удмуртии не так уж и мало. Вот некоторые из них.</a:t>
            </a:r>
            <a:br>
              <a:rPr lang="ru-RU" sz="2000" b="1" smtClean="0">
                <a:ln>
                  <a:noFill/>
                </a:ln>
                <a:effectLst/>
              </a:rPr>
            </a:br>
            <a:endParaRPr lang="ru-RU" sz="2000" b="1" smtClean="0">
              <a:ln>
                <a:noFill/>
              </a:ln>
              <a:effectLst/>
            </a:endParaRPr>
          </a:p>
        </p:txBody>
      </p:sp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ln>
                  <a:noFill/>
                </a:ln>
                <a:effectLst/>
              </a:rPr>
              <a:t>Заглянем</a:t>
            </a:r>
            <a:r>
              <a:rPr lang="ru-RU" smtClean="0">
                <a:ln>
                  <a:noFill/>
                </a:ln>
                <a:effectLst/>
                <a:latin typeface="Arial" charset="0"/>
              </a:rPr>
              <a:t>???</a:t>
            </a:r>
          </a:p>
        </p:txBody>
      </p:sp>
      <p:pic>
        <p:nvPicPr>
          <p:cNvPr id="15362" name="Picture 6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484313"/>
            <a:ext cx="6408738" cy="5113337"/>
          </a:xfrm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" y="214313"/>
            <a:ext cx="8258175" cy="62150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7200" i="1" smtClean="0">
                <a:solidFill>
                  <a:srgbClr val="FFFF00"/>
                </a:solidFill>
              </a:rPr>
              <a:t>1 </a:t>
            </a:r>
            <a:r>
              <a:rPr lang="ru-RU" sz="5200" i="1" smtClean="0">
                <a:solidFill>
                  <a:srgbClr val="FFFF00"/>
                </a:solidFill>
              </a:rPr>
              <a:t>легенда</a:t>
            </a:r>
            <a:r>
              <a:rPr lang="ru-RU" sz="5200" i="1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5200" i="1" smtClean="0">
                <a:solidFill>
                  <a:srgbClr val="FFFF00"/>
                </a:solidFill>
              </a:rPr>
              <a:t>«</a:t>
            </a:r>
            <a:r>
              <a:rPr lang="ru-RU" sz="5200" i="1" smtClean="0">
                <a:solidFill>
                  <a:srgbClr val="FFFF00"/>
                </a:solidFill>
                <a:latin typeface="Arial" charset="0"/>
              </a:rPr>
              <a:t>Ч</a:t>
            </a:r>
            <a:r>
              <a:rPr lang="ru-RU" sz="5200" i="1" smtClean="0">
                <a:solidFill>
                  <a:srgbClr val="FFFF00"/>
                </a:solidFill>
              </a:rPr>
              <a:t>ерная дыра»</a:t>
            </a:r>
          </a:p>
          <a:p>
            <a:pPr eaLnBrk="1" hangingPunct="1">
              <a:buFont typeface="Wingdings 2" pitchFamily="18" charset="2"/>
              <a:buNone/>
            </a:pPr>
            <a:endParaRPr lang="ru-RU" sz="18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       </a:t>
            </a:r>
            <a:r>
              <a:rPr lang="ru-RU" sz="1900" i="1" smtClean="0"/>
              <a:t>В большом зале  в здании Дворца детского (юношеского) творчества, где занимаются танцами, на паркетном полу выложены различные рисунки - от простых орнаментов до затейливых узоров. А в самом центре зала - огромная черная звезда.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900" i="1" smtClean="0"/>
              <a:t>           Рассказывают, что те, кто часто танцует именно на этом участке зала, ночами видят кошмары, потому, что через центр этой звезды якобы проходит канал, по которому перемещается  нечистая сила. </a:t>
            </a:r>
            <a:endParaRPr lang="ru-RU" sz="1900" i="1" smtClean="0">
              <a:solidFill>
                <a:srgbClr val="FFFF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000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37218" name="Picture 2" descr="http://ros-spravka.ru/upload/iblock/e93/adr_kirova_17_d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9363" y="1060450"/>
            <a:ext cx="3724275" cy="2700338"/>
          </a:xfrm>
          <a:prstGeom prst="rect">
            <a:avLst/>
          </a:prstGeom>
          <a:noFill/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52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500063"/>
            <a:ext cx="8258175" cy="5857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9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9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4900" smtClean="0">
                <a:solidFill>
                  <a:srgbClr val="FFFF00"/>
                </a:solidFill>
              </a:rPr>
              <a:t>  </a:t>
            </a:r>
            <a:r>
              <a:rPr lang="ru-RU" sz="7200" smtClean="0">
                <a:solidFill>
                  <a:srgbClr val="FFFF00"/>
                </a:solidFill>
              </a:rPr>
              <a:t>2</a:t>
            </a:r>
            <a:r>
              <a:rPr lang="ru-RU" sz="4900" i="1" smtClean="0">
                <a:solidFill>
                  <a:srgbClr val="FFFF00"/>
                </a:solidFill>
              </a:rPr>
              <a:t> </a:t>
            </a:r>
            <a:r>
              <a:rPr lang="ru-RU" sz="4700" i="1" smtClean="0">
                <a:solidFill>
                  <a:srgbClr val="FFFF00"/>
                </a:solidFill>
              </a:rPr>
              <a:t>легенда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4700" i="1" smtClean="0">
                <a:solidFill>
                  <a:srgbClr val="FFFF00"/>
                </a:solidFill>
              </a:rPr>
              <a:t>  «</a:t>
            </a:r>
            <a:r>
              <a:rPr lang="ru-RU" sz="4700" i="1" smtClean="0">
                <a:solidFill>
                  <a:srgbClr val="FFFF00"/>
                </a:solidFill>
                <a:latin typeface="Arial" charset="0"/>
              </a:rPr>
              <a:t>П</a:t>
            </a:r>
            <a:r>
              <a:rPr lang="ru-RU" sz="4700" i="1" smtClean="0">
                <a:solidFill>
                  <a:srgbClr val="FFFF00"/>
                </a:solidFill>
              </a:rPr>
              <a:t>ризрак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4700" i="1" smtClean="0">
                <a:solidFill>
                  <a:srgbClr val="FFFF00"/>
                </a:solidFill>
              </a:rPr>
              <a:t>    оперы»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500" i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500" i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500" i="1" smtClean="0"/>
              <a:t>             </a:t>
            </a:r>
            <a:r>
              <a:rPr lang="ru-RU" sz="2000" i="1" smtClean="0"/>
              <a:t>Вторым загадочным местом города называют здание Театра оперы и балета Удмуртии. По версии жителей Ижевска, современный центр культуры построен на древнем месте жертвоприношения удмуртов и теперь оно заряжено негативной энергетикой . Но работники театра заявляют,  что ничего мистического в  здании театра они не наблюдали.</a:t>
            </a:r>
            <a:endParaRPr lang="ru-RU" sz="2000" i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smtClean="0"/>
              <a:t> </a:t>
            </a:r>
          </a:p>
        </p:txBody>
      </p:sp>
      <p:pic>
        <p:nvPicPr>
          <p:cNvPr id="138242" name="Picture 2" descr="http://www.izvestiaur.ru/upload/iblock/a83/1031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642938"/>
            <a:ext cx="43799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500063"/>
            <a:ext cx="8329612" cy="5857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5000" i="1" smtClean="0">
                <a:solidFill>
                  <a:srgbClr val="FFFF00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5000" i="1" smtClean="0">
                <a:solidFill>
                  <a:srgbClr val="FFFF00"/>
                </a:solidFill>
              </a:rPr>
              <a:t>  </a:t>
            </a:r>
            <a:r>
              <a:rPr lang="ru-RU" sz="5900" i="1" smtClean="0">
                <a:solidFill>
                  <a:srgbClr val="FFFF00"/>
                </a:solidFill>
              </a:rPr>
              <a:t>3</a:t>
            </a:r>
            <a:r>
              <a:rPr lang="ru-RU" sz="4700" i="1" smtClean="0">
                <a:solidFill>
                  <a:srgbClr val="FFFF00"/>
                </a:solidFill>
              </a:rPr>
              <a:t> легенда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4700" i="1" smtClean="0">
                <a:solidFill>
                  <a:srgbClr val="FFFF00"/>
                </a:solidFill>
              </a:rPr>
              <a:t>    «</a:t>
            </a:r>
            <a:r>
              <a:rPr lang="ru-RU" sz="4700" i="1" smtClean="0">
                <a:solidFill>
                  <a:srgbClr val="FFFF00"/>
                </a:solidFill>
                <a:latin typeface="Arial" charset="0"/>
              </a:rPr>
              <a:t>С</a:t>
            </a:r>
            <a:r>
              <a:rPr lang="ru-RU" sz="4700" i="1" smtClean="0">
                <a:solidFill>
                  <a:srgbClr val="FFFF00"/>
                </a:solidFill>
              </a:rPr>
              <a:t>тарый 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4700" i="1" smtClean="0">
                <a:solidFill>
                  <a:srgbClr val="FFFF00"/>
                </a:solidFill>
              </a:rPr>
              <a:t>      цирк»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3600" i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3600" i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i="1" smtClean="0"/>
              <a:t>        Третьим загадочным местом Ижевска называют старый цирк города. Таинственные  явления, происходящие там, были даже описаны в книге современной российской писательницы Дины Рубиной под названием «Почерк Леонардо». В книге приводится разговор циркачей о том, что в старом ижевском цирке подозрительно часто гибли или калечились канатоходцы. С чем это было связано, так и осталось загадкой</a:t>
            </a:r>
            <a:r>
              <a:rPr lang="ru-RU" sz="1400" i="1" smtClean="0"/>
              <a:t>.</a:t>
            </a:r>
          </a:p>
        </p:txBody>
      </p:sp>
      <p:pic>
        <p:nvPicPr>
          <p:cNvPr id="139266" name="Picture 2" descr="http://izhevsk.ru/forums/icons/forum_pictures/005561/5561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8613" y="854075"/>
            <a:ext cx="4151312" cy="3048000"/>
          </a:xfrm>
          <a:prstGeom prst="rect">
            <a:avLst/>
          </a:prstGeom>
          <a:noFill/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500063"/>
            <a:ext cx="8501062" cy="6000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6100" i="1" smtClean="0">
                <a:solidFill>
                  <a:srgbClr val="FFFF00"/>
                </a:solidFill>
              </a:rPr>
              <a:t>4</a:t>
            </a:r>
            <a:r>
              <a:rPr lang="ru-RU" sz="4400" i="1" smtClean="0">
                <a:solidFill>
                  <a:srgbClr val="FFFF00"/>
                </a:solidFill>
              </a:rPr>
              <a:t> легенда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4400" i="1" smtClean="0">
                <a:solidFill>
                  <a:srgbClr val="FFFF00"/>
                </a:solidFill>
              </a:rPr>
              <a:t>  «</a:t>
            </a:r>
            <a:r>
              <a:rPr lang="ru-RU" sz="4400" i="1" smtClean="0">
                <a:solidFill>
                  <a:srgbClr val="FFFF00"/>
                </a:solidFill>
                <a:latin typeface="Arial" charset="0"/>
              </a:rPr>
              <a:t>П</a:t>
            </a:r>
            <a:r>
              <a:rPr lang="ru-RU" sz="4400" i="1" smtClean="0">
                <a:solidFill>
                  <a:srgbClr val="FFFF00"/>
                </a:solidFill>
              </a:rPr>
              <a:t>роклятая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4400" i="1" smtClean="0">
                <a:solidFill>
                  <a:srgbClr val="FFFF00"/>
                </a:solidFill>
              </a:rPr>
              <a:t>    плотина»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900" i="1" smtClean="0"/>
              <a:t>         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900" i="1" smtClean="0"/>
              <a:t>        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900" i="1" smtClean="0"/>
              <a:t>        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900" i="1" smtClean="0"/>
              <a:t>         Несомненно, самым загадочным местом  остаётся Ижевский пруд. Про него сложено немало легенд. Легенда, связанная с этим местом, появилась давным-давно, когда только строили Ижевский завод и возводили плотину.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900" i="1" smtClean="0"/>
              <a:t>         Как-то утром недалеко от плотины появилась небольшая яма, которая очень быстро разрослась до неимоверных размеров. Солдаты, работавшие на плотине, ссыпали туда весь гравий и песок, предназначавшийся для строительства дороги, но все напрасно.  Рабочие пытались рассчитать глубину  ямы, спускали туда на веревке храбрецов - не достали никого.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900" i="1" smtClean="0"/>
              <a:t>         Поговаривают, что там и сейчас можно увидеть яму и даже тень злого колдуна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28625"/>
            <a:ext cx="3792537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0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357188"/>
            <a:ext cx="8329612" cy="63579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6600" i="1" smtClean="0">
                <a:solidFill>
                  <a:srgbClr val="FFFF00"/>
                </a:solidFill>
              </a:rPr>
              <a:t> </a:t>
            </a:r>
            <a:r>
              <a:rPr lang="ru-RU" sz="6000" i="1" smtClean="0">
                <a:solidFill>
                  <a:srgbClr val="FFFF00"/>
                </a:solidFill>
              </a:rPr>
              <a:t>5 </a:t>
            </a:r>
            <a:r>
              <a:rPr lang="ru-RU" sz="4700" i="1" smtClean="0">
                <a:solidFill>
                  <a:srgbClr val="FFFF00"/>
                </a:solidFill>
              </a:rPr>
              <a:t>легенда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700" i="1" smtClean="0">
                <a:solidFill>
                  <a:srgbClr val="FFFF00"/>
                </a:solidFill>
              </a:rPr>
              <a:t> «Клад на дне»</a:t>
            </a:r>
            <a:endParaRPr lang="ru-RU" sz="4700" i="1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i="1" smtClean="0"/>
              <a:t>          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i="1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i="1" smtClean="0"/>
              <a:t>           </a:t>
            </a:r>
            <a:r>
              <a:rPr lang="ru-RU" sz="1900" i="1" smtClean="0"/>
              <a:t>При строительстве заводской башни металлургического завода на вершину был установлен двуглавый орёл, отлитый из бронзы. Выглядело это очень красиво. По вечерам во время праздников его освещали иллюминацией.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900" i="1" smtClean="0"/>
              <a:t>          После революции  в 1919 г. было решено его убрать. Сбросили «царский герб» с башни . Посадили его на деревянный плот и скинули в самое глубокое место в Ижевском пруду.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900" i="1" smtClean="0"/>
              <a:t>          Но прошло время, и пошли слухи, что царского орла надо поднять. Уже несколько десятков лет энтузиасты пребывают в поисках бронзового клада, но так ничего и не нашли.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i="1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40290" name="Picture 2" descr="http://news-vendor.com/nimages/2/2/1/2219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00063"/>
            <a:ext cx="4038600" cy="2370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2700000" algn="tl" rotWithShape="0">
              <a:schemeClr val="tx1">
                <a:alpha val="39999"/>
              </a:schemeClr>
            </a:outerShdw>
          </a:effectLst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16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357188"/>
            <a:ext cx="8329612" cy="59293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4800" i="1" smtClean="0">
              <a:solidFill>
                <a:srgbClr val="FFFF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4800" i="1" smtClean="0">
                <a:solidFill>
                  <a:srgbClr val="FFFF00"/>
                </a:solidFill>
              </a:rPr>
              <a:t>6 легенда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800" i="1" smtClean="0">
                <a:solidFill>
                  <a:srgbClr val="FFFF00"/>
                </a:solidFill>
              </a:rPr>
              <a:t>  «Чертова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800" i="1" smtClean="0">
                <a:solidFill>
                  <a:srgbClr val="FFFF00"/>
                </a:solidFill>
              </a:rPr>
              <a:t>     яма»</a:t>
            </a:r>
          </a:p>
          <a:p>
            <a:pPr eaLnBrk="1" hangingPunct="1">
              <a:buFont typeface="Wingdings 2" pitchFamily="18" charset="2"/>
              <a:buNone/>
            </a:pPr>
            <a:endParaRPr lang="ru-RU" sz="2000" i="1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i="1" smtClean="0"/>
              <a:t>        </a:t>
            </a:r>
            <a:r>
              <a:rPr lang="ru-RU" sz="1900" i="1" smtClean="0"/>
              <a:t>Чертова яма - самое глубокое место Ижевского пруда, больше 15 метров. Находится она в районе Воложки.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900" i="1" smtClean="0"/>
              <a:t>         Сколько людей там утонуло - не сосчитать. Но, вот загадка, тел не смогли найти ни разу.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900" i="1" smtClean="0"/>
              <a:t>          А рыбаки клянутся, что несколько раз там видели то ли ящера, сестру лохнесского чудовища, то ли гигантскую щуку.</a:t>
            </a:r>
          </a:p>
          <a:p>
            <a:pPr eaLnBrk="1" hangingPunct="1">
              <a:buFont typeface="Wingdings 2" pitchFamily="18" charset="2"/>
              <a:buNone/>
            </a:pPr>
            <a:endParaRPr lang="ru-RU" sz="4800" i="1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714375"/>
            <a:ext cx="458152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2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473</TotalTime>
  <Words>832</Words>
  <Application>Microsoft Office PowerPoint</Application>
  <PresentationFormat>Экран (4:3)</PresentationFormat>
  <Paragraphs>250</Paragraphs>
  <Slides>19</Slides>
  <Notes>0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Constantia</vt:lpstr>
      <vt:lpstr>Wingdings 2</vt:lpstr>
      <vt:lpstr>Calibri</vt:lpstr>
      <vt:lpstr>Бумажная</vt:lpstr>
      <vt:lpstr>Бумажная</vt:lpstr>
      <vt:lpstr>Бумажная</vt:lpstr>
      <vt:lpstr>Бумажная</vt:lpstr>
      <vt:lpstr>Слайд 1</vt:lpstr>
      <vt:lpstr> Таинственных  мест, если верить легендам, в столице Удмуртии не так уж и мало. Вот некоторые из них. </vt:lpstr>
      <vt:lpstr>Заглянем???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Рабочая группа </vt:lpstr>
    </vt:vector>
  </TitlesOfParts>
  <Company>Ваш 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span</dc:creator>
  <cp:lastModifiedBy>user</cp:lastModifiedBy>
  <cp:revision>56</cp:revision>
  <dcterms:created xsi:type="dcterms:W3CDTF">2015-10-27T08:22:41Z</dcterms:created>
  <dcterms:modified xsi:type="dcterms:W3CDTF">2022-02-07T08:29:47Z</dcterms:modified>
</cp:coreProperties>
</file>